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91" r:id="rId4"/>
    <p:sldId id="290" r:id="rId5"/>
    <p:sldId id="293" r:id="rId6"/>
    <p:sldId id="298" r:id="rId7"/>
    <p:sldId id="304" r:id="rId8"/>
    <p:sldId id="305" r:id="rId9"/>
    <p:sldId id="306" r:id="rId10"/>
    <p:sldId id="307" r:id="rId11"/>
    <p:sldId id="300" r:id="rId12"/>
    <p:sldId id="308" r:id="rId13"/>
    <p:sldId id="302" r:id="rId14"/>
    <p:sldId id="29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91" autoAdjust="0"/>
    <p:restoredTop sz="86425" autoAdjust="0"/>
  </p:normalViewPr>
  <p:slideViewPr>
    <p:cSldViewPr>
      <p:cViewPr varScale="1">
        <p:scale>
          <a:sx n="63" d="100"/>
          <a:sy n="63" d="100"/>
        </p:scale>
        <p:origin x="19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4400" dirty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Mesure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Mrs Chocolat" charset="0"/>
                <a:ea typeface="Mrs Chocolat" charset="0"/>
                <a:cs typeface="Mrs Chocolat" charset="0"/>
              </a:rPr>
              <a:t>Connaitre les unités de mesures de </a:t>
            </a:r>
            <a:r>
              <a:rPr lang="fr-FR" sz="2800" dirty="0" smtClean="0">
                <a:latin typeface="Mrs Chocolat" charset="0"/>
                <a:ea typeface="Mrs Chocolat" charset="0"/>
                <a:cs typeface="Mrs Chocolat" charset="0"/>
              </a:rPr>
              <a:t>masse</a:t>
            </a:r>
            <a:endParaRPr lang="fr-FR" sz="2800" dirty="0">
              <a:latin typeface="Mrs Chocolat" charset="0"/>
              <a:ea typeface="Mrs Chocolat" charset="0"/>
              <a:cs typeface="Mrs Chocol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27">
        <p:cut/>
      </p:transition>
    </mc:Choice>
    <mc:Fallback xmlns="">
      <p:transition advTm="472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5616" y="361981"/>
            <a:ext cx="51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Choisis l’unité appropriée.</a:t>
            </a:r>
          </a:p>
          <a:p>
            <a:endParaRPr lang="fr-FR" dirty="0"/>
          </a:p>
          <a:p>
            <a:r>
              <a:rPr lang="fr-FR" dirty="0" smtClean="0"/>
              <a:t>Le poids d’un adulte: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smtClean="0"/>
              <a:t>gramme</a:t>
            </a:r>
            <a:endParaRPr lang="fr-FR" dirty="0" smtClean="0"/>
          </a:p>
          <a:p>
            <a:r>
              <a:rPr lang="fr-FR" dirty="0" smtClean="0"/>
              <a:t>B- </a:t>
            </a:r>
            <a:r>
              <a:rPr lang="fr-FR" dirty="0" smtClean="0"/>
              <a:t>quintal</a:t>
            </a:r>
            <a:endParaRPr lang="fr-FR" dirty="0" smtClean="0"/>
          </a:p>
          <a:p>
            <a:r>
              <a:rPr lang="fr-FR" dirty="0" smtClean="0"/>
              <a:t>C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smtClean="0"/>
              <a:t>kilogramme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poids d’un camion.</a:t>
            </a:r>
            <a:endParaRPr lang="fr-FR" dirty="0" smtClean="0"/>
          </a:p>
          <a:p>
            <a:r>
              <a:rPr lang="fr-FR" dirty="0" smtClean="0"/>
              <a:t>A- </a:t>
            </a:r>
            <a:r>
              <a:rPr lang="fr-FR" dirty="0" smtClean="0"/>
              <a:t>gramme</a:t>
            </a:r>
            <a:endParaRPr lang="fr-FR" dirty="0" smtClean="0"/>
          </a:p>
          <a:p>
            <a:r>
              <a:rPr lang="fr-FR" dirty="0" smtClean="0"/>
              <a:t>B- </a:t>
            </a:r>
            <a:r>
              <a:rPr lang="fr-FR" dirty="0" smtClean="0"/>
              <a:t>milligramme</a:t>
            </a:r>
            <a:endParaRPr lang="fr-FR" dirty="0" smtClean="0"/>
          </a:p>
          <a:p>
            <a:r>
              <a:rPr lang="fr-FR" dirty="0" smtClean="0"/>
              <a:t>C- </a:t>
            </a:r>
            <a:r>
              <a:rPr lang="fr-FR" dirty="0" smtClean="0"/>
              <a:t>tonne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poids d’un cahier :</a:t>
            </a:r>
            <a:endParaRPr lang="fr-FR" dirty="0" smtClean="0"/>
          </a:p>
          <a:p>
            <a:r>
              <a:rPr lang="fr-FR" dirty="0" smtClean="0"/>
              <a:t>A- </a:t>
            </a:r>
            <a:r>
              <a:rPr lang="fr-FR" dirty="0" smtClean="0"/>
              <a:t>gramme</a:t>
            </a:r>
            <a:endParaRPr lang="fr-FR" dirty="0" smtClean="0"/>
          </a:p>
          <a:p>
            <a:r>
              <a:rPr lang="fr-FR" dirty="0" smtClean="0"/>
              <a:t>B- </a:t>
            </a:r>
            <a:r>
              <a:rPr lang="fr-FR" dirty="0" smtClean="0"/>
              <a:t>milligramme</a:t>
            </a:r>
            <a:endParaRPr lang="fr-FR" dirty="0" smtClean="0"/>
          </a:p>
          <a:p>
            <a:r>
              <a:rPr lang="fr-FR" dirty="0" smtClean="0"/>
              <a:t>C- </a:t>
            </a:r>
            <a:r>
              <a:rPr lang="fr-FR" dirty="0" smtClean="0"/>
              <a:t>hectogramme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poids d’une fourmi:</a:t>
            </a:r>
            <a:endParaRPr lang="fr-FR" dirty="0" smtClean="0"/>
          </a:p>
          <a:p>
            <a:r>
              <a:rPr lang="fr-FR" dirty="0" smtClean="0"/>
              <a:t>A- </a:t>
            </a:r>
            <a:r>
              <a:rPr lang="fr-FR" dirty="0" smtClean="0"/>
              <a:t>milligramme</a:t>
            </a:r>
            <a:endParaRPr lang="fr-FR" dirty="0" smtClean="0"/>
          </a:p>
          <a:p>
            <a:r>
              <a:rPr lang="fr-FR" dirty="0" smtClean="0"/>
              <a:t>B- </a:t>
            </a:r>
            <a:r>
              <a:rPr lang="fr-FR" dirty="0" smtClean="0"/>
              <a:t>gramme</a:t>
            </a:r>
            <a:endParaRPr lang="fr-FR" dirty="0" smtClean="0"/>
          </a:p>
          <a:p>
            <a:r>
              <a:rPr lang="fr-FR" dirty="0" smtClean="0"/>
              <a:t>C- </a:t>
            </a:r>
            <a:r>
              <a:rPr lang="fr-FR" dirty="0" smtClean="0"/>
              <a:t>quintal</a:t>
            </a: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170153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83661"/>
              </p:ext>
            </p:extLst>
          </p:nvPr>
        </p:nvGraphicFramePr>
        <p:xfrm>
          <a:off x="1379890" y="4090578"/>
          <a:ext cx="6576486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71967"/>
                <a:gridCol w="747047"/>
                <a:gridCol w="750732"/>
                <a:gridCol w="751400"/>
                <a:gridCol w="703149"/>
              </a:tblGrid>
              <a:tr h="272701">
                <a:tc>
                  <a:txBody>
                    <a:bodyPr/>
                    <a:lstStyle/>
                    <a:p>
                      <a:pPr marL="0" marR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  <a:tabLst/>
                      </a:pPr>
                      <a:r>
                        <a:rPr lang="fr-FR" sz="1800" b="0" i="0" u="none" strike="noStrike" kern="1200" dirty="0" err="1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q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kg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hg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dag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g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cg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mg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à coins arrondis 6"/>
          <p:cNvSpPr/>
          <p:nvPr/>
        </p:nvSpPr>
        <p:spPr>
          <a:xfrm>
            <a:off x="1116538" y="1467086"/>
            <a:ext cx="7384055" cy="709128"/>
          </a:xfrm>
          <a:prstGeom prst="wedgeRoundRectCallout">
            <a:avLst>
              <a:gd name="adj1" fmla="val 33199"/>
              <a:gd name="adj2" fmla="val 827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Comment convertir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masses?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6686" y="1457026"/>
            <a:ext cx="73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Pour convertir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 masses, on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utilise un tableau de conversion.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82" y="2166154"/>
            <a:ext cx="1631690" cy="17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96686" y="2348880"/>
            <a:ext cx="4355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veux convertir </a:t>
            </a:r>
            <a:r>
              <a:rPr lang="fr-FR" b="1" dirty="0" smtClean="0">
                <a:solidFill>
                  <a:srgbClr val="FF0000"/>
                </a:solidFill>
              </a:rPr>
              <a:t>12 </a:t>
            </a:r>
            <a:r>
              <a:rPr lang="fr-FR" b="1" dirty="0" smtClean="0">
                <a:solidFill>
                  <a:srgbClr val="FF0000"/>
                </a:solidFill>
              </a:rPr>
              <a:t>hg </a:t>
            </a:r>
            <a:r>
              <a:rPr lang="fr-FR" b="1" dirty="0" smtClean="0">
                <a:solidFill>
                  <a:srgbClr val="FF0000"/>
                </a:solidFill>
              </a:rPr>
              <a:t>en </a:t>
            </a:r>
            <a:r>
              <a:rPr lang="fr-FR" b="1" dirty="0" smtClean="0">
                <a:solidFill>
                  <a:srgbClr val="FF0000"/>
                </a:solidFill>
              </a:rPr>
              <a:t>g.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1296686" y="2694213"/>
            <a:ext cx="557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1-</a:t>
            </a:r>
            <a:r>
              <a:rPr lang="fr-FR" dirty="0" smtClean="0"/>
              <a:t> je rentre </a:t>
            </a:r>
            <a:r>
              <a:rPr lang="fr-FR" b="1" dirty="0" smtClean="0">
                <a:solidFill>
                  <a:srgbClr val="FF0000"/>
                </a:solidFill>
              </a:rPr>
              <a:t>12 </a:t>
            </a:r>
            <a:r>
              <a:rPr lang="fr-FR" b="1" dirty="0" smtClean="0">
                <a:solidFill>
                  <a:srgbClr val="FF0000"/>
                </a:solidFill>
              </a:rPr>
              <a:t>hg </a:t>
            </a:r>
            <a:r>
              <a:rPr lang="fr-FR" dirty="0" smtClean="0"/>
              <a:t>dans le tableau. Je mets bien le chiffre des unités dans la colonne des hectomètres.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6686" y="3283580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-</a:t>
            </a:r>
            <a:r>
              <a:rPr lang="fr-FR" dirty="0" smtClean="0"/>
              <a:t> je rajoute des </a:t>
            </a:r>
            <a:r>
              <a:rPr lang="fr-FR" b="1" dirty="0" smtClean="0">
                <a:solidFill>
                  <a:srgbClr val="FF0000"/>
                </a:solidFill>
              </a:rPr>
              <a:t>0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jusqu’au </a:t>
            </a:r>
            <a:r>
              <a:rPr lang="fr-FR" b="1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85298" y="47236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1</a:t>
            </a:r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71003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49580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33346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296686" y="3664282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3-</a:t>
            </a:r>
            <a:r>
              <a:rPr lang="fr-FR" dirty="0" smtClean="0"/>
              <a:t> j’obtiens </a:t>
            </a:r>
            <a:r>
              <a:rPr lang="fr-FR" b="1" dirty="0" smtClean="0">
                <a:solidFill>
                  <a:srgbClr val="FF0000"/>
                </a:solidFill>
              </a:rPr>
              <a:t>1 200 </a:t>
            </a:r>
            <a:r>
              <a:rPr lang="fr-FR" b="1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107178" y="5773404"/>
            <a:ext cx="43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12 </a:t>
            </a:r>
            <a:r>
              <a:rPr lang="fr-FR" sz="2800" b="1" dirty="0" smtClean="0">
                <a:solidFill>
                  <a:srgbClr val="FF0000"/>
                </a:solidFill>
              </a:rPr>
              <a:t>hg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=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1 200 </a:t>
            </a:r>
            <a:r>
              <a:rPr lang="fr-FR" sz="2800" b="1" dirty="0" smtClean="0">
                <a:solidFill>
                  <a:srgbClr val="FF0000"/>
                </a:solidFill>
              </a:rPr>
              <a:t>g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940444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3" grpId="0"/>
      <p:bldP spid="9" grpId="0"/>
      <p:bldP spid="11" grpId="0"/>
      <p:bldP spid="10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5914"/>
              </p:ext>
            </p:extLst>
          </p:nvPr>
        </p:nvGraphicFramePr>
        <p:xfrm>
          <a:off x="1379890" y="4090578"/>
          <a:ext cx="6624737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67614"/>
                <a:gridCol w="751400"/>
                <a:gridCol w="750732"/>
                <a:gridCol w="751400"/>
                <a:gridCol w="751400"/>
              </a:tblGrid>
              <a:tr h="27270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  <a:tabLst/>
                      </a:pPr>
                      <a:r>
                        <a:rPr lang="fr-FR" sz="1800" b="0" i="0" u="none" strike="noStrike" kern="1200" dirty="0" err="1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q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fr-FR" sz="1800" b="0" i="0" u="none" strike="noStrike" kern="1200" baseline="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-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kg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hg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dag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g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cg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mg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Comment convertir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masses?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8716" y="1545394"/>
            <a:ext cx="4355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veux convertir </a:t>
            </a:r>
            <a:r>
              <a:rPr lang="fr-FR" b="1" dirty="0" smtClean="0">
                <a:solidFill>
                  <a:srgbClr val="FF0000"/>
                </a:solidFill>
              </a:rPr>
              <a:t>1 200 </a:t>
            </a:r>
            <a:r>
              <a:rPr lang="fr-FR" b="1" dirty="0" smtClean="0">
                <a:solidFill>
                  <a:srgbClr val="FF0000"/>
                </a:solidFill>
              </a:rPr>
              <a:t>g </a:t>
            </a:r>
            <a:r>
              <a:rPr lang="fr-FR" b="1" dirty="0" smtClean="0">
                <a:solidFill>
                  <a:srgbClr val="FF0000"/>
                </a:solidFill>
              </a:rPr>
              <a:t>en </a:t>
            </a:r>
            <a:r>
              <a:rPr lang="fr-FR" b="1" dirty="0" smtClean="0">
                <a:solidFill>
                  <a:srgbClr val="FF0000"/>
                </a:solidFill>
              </a:rPr>
              <a:t>kg.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1296686" y="2053102"/>
            <a:ext cx="557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1-</a:t>
            </a:r>
            <a:r>
              <a:rPr lang="fr-FR" dirty="0" smtClean="0"/>
              <a:t> je rentre </a:t>
            </a:r>
            <a:r>
              <a:rPr lang="fr-FR" b="1" dirty="0" smtClean="0">
                <a:solidFill>
                  <a:srgbClr val="FF0000"/>
                </a:solidFill>
              </a:rPr>
              <a:t>1 200 </a:t>
            </a:r>
            <a:r>
              <a:rPr lang="fr-FR" b="1" dirty="0" smtClean="0">
                <a:solidFill>
                  <a:srgbClr val="FF0000"/>
                </a:solidFill>
              </a:rPr>
              <a:t>g </a:t>
            </a:r>
            <a:r>
              <a:rPr lang="fr-FR" dirty="0" smtClean="0"/>
              <a:t>dans le tableau. Je mets bien le chiffre des unités dans la colonne des mètres.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6686" y="2784044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-</a:t>
            </a:r>
            <a:r>
              <a:rPr lang="fr-FR" dirty="0" smtClean="0"/>
              <a:t> je place ma virgule </a:t>
            </a:r>
            <a:r>
              <a:rPr lang="fr-FR" b="1" dirty="0" smtClean="0">
                <a:solidFill>
                  <a:srgbClr val="FF0000"/>
                </a:solidFill>
              </a:rPr>
              <a:t>au niveau des </a:t>
            </a:r>
            <a:r>
              <a:rPr lang="fr-FR" b="1" dirty="0" smtClean="0">
                <a:solidFill>
                  <a:srgbClr val="FF0000"/>
                </a:solidFill>
              </a:rPr>
              <a:t>kg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85298" y="47236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1</a:t>
            </a:r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71003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49580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33346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279000" y="3332461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3-</a:t>
            </a:r>
            <a:r>
              <a:rPr lang="fr-FR" dirty="0" smtClean="0"/>
              <a:t> j’obtiens </a:t>
            </a:r>
            <a:r>
              <a:rPr lang="fr-FR" b="1" dirty="0" smtClean="0">
                <a:solidFill>
                  <a:srgbClr val="FF0000"/>
                </a:solidFill>
              </a:rPr>
              <a:t>1,2 </a:t>
            </a:r>
            <a:r>
              <a:rPr lang="fr-FR" b="1" dirty="0" smtClean="0">
                <a:solidFill>
                  <a:srgbClr val="FF0000"/>
                </a:solidFill>
              </a:rPr>
              <a:t>kg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83881" y="5721535"/>
            <a:ext cx="547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1 200 </a:t>
            </a:r>
            <a:r>
              <a:rPr lang="fr-FR" sz="2800" b="1" dirty="0" smtClean="0">
                <a:solidFill>
                  <a:srgbClr val="FF0000"/>
                </a:solidFill>
              </a:rPr>
              <a:t>g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=</a:t>
            </a:r>
            <a:r>
              <a:rPr lang="fr-FR" sz="2800" b="1" dirty="0">
                <a:solidFill>
                  <a:srgbClr val="FF0000"/>
                </a:solidFill>
              </a:rPr>
              <a:t> 1,200 </a:t>
            </a:r>
            <a:r>
              <a:rPr lang="fr-FR" sz="2800" b="1" dirty="0" smtClean="0">
                <a:solidFill>
                  <a:srgbClr val="FF0000"/>
                </a:solidFill>
              </a:rPr>
              <a:t>kg </a:t>
            </a:r>
            <a:r>
              <a:rPr lang="fr-FR" sz="2800" b="1" dirty="0" smtClean="0">
                <a:solidFill>
                  <a:srgbClr val="FF0000"/>
                </a:solidFill>
              </a:rPr>
              <a:t>= </a:t>
            </a:r>
            <a:r>
              <a:rPr lang="fr-FR" sz="2800" b="1" dirty="0" smtClean="0">
                <a:solidFill>
                  <a:srgbClr val="FF0000"/>
                </a:solidFill>
              </a:rPr>
              <a:t>1,2kg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82343" y="4582891"/>
            <a:ext cx="35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,</a:t>
            </a:r>
            <a:endParaRPr lang="fr-FR" sz="36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23188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0" grpId="0"/>
      <p:bldP spid="12" grpId="0"/>
      <p:bldP spid="14" grpId="0"/>
      <p:bldP spid="15" grpId="0"/>
      <p:bldP spid="17" grpId="0"/>
      <p:bldP spid="1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76470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Convertis: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1 </a:t>
            </a:r>
            <a:r>
              <a:rPr lang="fr-FR" sz="2400" dirty="0" smtClean="0">
                <a:latin typeface="Calibri" panose="020F0502020204030204" pitchFamily="34" charset="0"/>
              </a:rPr>
              <a:t>kg</a:t>
            </a:r>
            <a:r>
              <a:rPr lang="fr-FR" sz="2400" baseline="300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. </a:t>
            </a:r>
            <a:r>
              <a:rPr lang="fr-FR" sz="2400" dirty="0" smtClean="0">
                <a:latin typeface="Calibri" panose="020F0502020204030204" pitchFamily="34" charset="0"/>
              </a:rPr>
              <a:t>dag</a:t>
            </a:r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23 </a:t>
            </a:r>
            <a:r>
              <a:rPr lang="fr-FR" sz="2400" dirty="0" smtClean="0">
                <a:latin typeface="Calibri" panose="020F0502020204030204" pitchFamily="34" charset="0"/>
              </a:rPr>
              <a:t>g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mg</a:t>
            </a:r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1500 </a:t>
            </a:r>
            <a:r>
              <a:rPr lang="fr-FR" sz="2400" dirty="0" smtClean="0">
                <a:latin typeface="Calibri" panose="020F0502020204030204" pitchFamily="34" charset="0"/>
              </a:rPr>
              <a:t>g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hg</a:t>
            </a:r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40,75 </a:t>
            </a:r>
            <a:r>
              <a:rPr lang="fr-FR" sz="2400" dirty="0" smtClean="0">
                <a:latin typeface="Calibri" panose="020F0502020204030204" pitchFamily="34" charset="0"/>
              </a:rPr>
              <a:t>g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cg</a:t>
            </a:r>
            <a:endParaRPr lang="fr-FR" sz="2400" baseline="300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96237"/>
              </p:ext>
            </p:extLst>
          </p:nvPr>
        </p:nvGraphicFramePr>
        <p:xfrm>
          <a:off x="1379890" y="4090578"/>
          <a:ext cx="6624737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67614"/>
                <a:gridCol w="751400"/>
                <a:gridCol w="750732"/>
                <a:gridCol w="751400"/>
                <a:gridCol w="751400"/>
              </a:tblGrid>
              <a:tr h="27270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  <a:tabLst/>
                      </a:pPr>
                      <a:r>
                        <a:rPr lang="fr-FR" sz="1800" b="0" i="0" u="none" strike="noStrike" kern="1200" dirty="0" err="1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q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kg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hg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dag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g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dg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cg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 smtClean="0">
                          <a:ln>
                            <a:noFill/>
                          </a:ln>
                        </a:rPr>
                        <a:t>mg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01523547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FFC000"/>
                </a:solidFill>
                <a:latin typeface="Mrs Chocolat" pitchFamily="2" charset="0"/>
              </a:rPr>
              <a:t>En résumé</a:t>
            </a:r>
            <a:r>
              <a:rPr lang="mr-IN" sz="4000" dirty="0" smtClean="0">
                <a:solidFill>
                  <a:srgbClr val="FFC000"/>
                </a:solidFill>
                <a:latin typeface="Mrs Chocolat" pitchFamily="2" charset="0"/>
              </a:rPr>
              <a:t>…</a:t>
            </a:r>
            <a:endParaRPr lang="fr-FR" sz="4000" dirty="0">
              <a:solidFill>
                <a:srgbClr val="FFC000"/>
              </a:solidFill>
              <a:latin typeface="Mrs Chocolat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268760"/>
            <a:ext cx="6845300" cy="4940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03598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Objectif</a:t>
            </a:r>
            <a:r>
              <a:rPr lang="fr-FR" sz="3600" dirty="0" smtClean="0">
                <a:latin typeface="Austie Bost Chunky Description" panose="02000506000000020003" pitchFamily="2" charset="0"/>
              </a:rPr>
              <a:t> </a:t>
            </a:r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de la séance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1619" y="1412776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Aujourd’hui nous allons travailler en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mesure</a:t>
            </a:r>
            <a:r>
              <a:rPr lang="fr-FR" sz="3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fr-FR" sz="3200" dirty="0" smtClean="0">
                <a:latin typeface="Calibri" panose="020F0502020204030204" pitchFamily="34" charset="0"/>
              </a:rPr>
              <a:t>Nous allons revoir la notion </a:t>
            </a:r>
            <a:r>
              <a:rPr lang="fr-FR" sz="3200" dirty="0" smtClean="0">
                <a:latin typeface="Calibri" panose="020F0502020204030204" pitchFamily="34" charset="0"/>
              </a:rPr>
              <a:t>de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masse</a:t>
            </a:r>
            <a:r>
              <a:rPr lang="fr-FR" sz="3200" dirty="0" smtClean="0">
                <a:latin typeface="Calibri" panose="020F0502020204030204" pitchFamily="34" charset="0"/>
              </a:rPr>
              <a:t> et </a:t>
            </a:r>
            <a:r>
              <a:rPr lang="fr-FR" sz="3200" dirty="0" smtClean="0">
                <a:latin typeface="Calibri" panose="020F0502020204030204" pitchFamily="34" charset="0"/>
              </a:rPr>
              <a:t>nous allons apprendre à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choisir l’unité appropriée</a:t>
            </a:r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et convertir les unités de mesure de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masse</a:t>
            </a:r>
            <a:r>
              <a:rPr lang="fr-FR" sz="3200" dirty="0" smtClean="0">
                <a:latin typeface="Calibri" panose="020F0502020204030204" pitchFamily="34" charset="0"/>
              </a:rPr>
              <a:t>.</a:t>
            </a:r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76672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Dans quelle matière allons-nous travailler?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Qu’allons-nous apprendre?</a:t>
            </a: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442140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40153" y="1410200"/>
            <a:ext cx="7384055" cy="1730768"/>
          </a:xfrm>
          <a:prstGeom prst="wedgeRoundRectCallout">
            <a:avLst>
              <a:gd name="adj1" fmla="val -42393"/>
              <a:gd name="adj2" fmla="val 1183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5840" y="-26735"/>
            <a:ext cx="7704856" cy="1442674"/>
          </a:xfrm>
        </p:spPr>
        <p:txBody>
          <a:bodyPr/>
          <a:lstStyle/>
          <a:p>
            <a:r>
              <a:rPr lang="fr-FR" sz="4000" dirty="0" err="1" smtClean="0">
                <a:solidFill>
                  <a:srgbClr val="00B050"/>
                </a:solidFill>
                <a:latin typeface="Mrs Chocolat" pitchFamily="2" charset="0"/>
              </a:rPr>
              <a:t>Pré-requis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 : Qu’est-ce </a:t>
            </a:r>
            <a:r>
              <a:rPr lang="fr-FR" sz="4000" dirty="0">
                <a:solidFill>
                  <a:srgbClr val="00B050"/>
                </a:solidFill>
                <a:latin typeface="Mrs Chocolat" pitchFamily="2" charset="0"/>
              </a:rPr>
              <a:t>que 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masse?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51619" y="1412776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Donner la </a:t>
            </a:r>
            <a:r>
              <a:rPr lang="fr-FR" sz="2000" b="1" dirty="0" smtClean="0">
                <a:solidFill>
                  <a:srgbClr val="00B050"/>
                </a:solidFill>
              </a:rPr>
              <a:t>masse d’un objet, </a:t>
            </a:r>
            <a:r>
              <a:rPr lang="fr-FR" sz="2000" b="1" dirty="0">
                <a:solidFill>
                  <a:srgbClr val="00B050"/>
                </a:solidFill>
              </a:rPr>
              <a:t>c'est indiquer </a:t>
            </a:r>
            <a:r>
              <a:rPr lang="fr-FR" sz="2000" b="1" dirty="0" smtClean="0">
                <a:solidFill>
                  <a:srgbClr val="00B050"/>
                </a:solidFill>
              </a:rPr>
              <a:t>la quantité de matière qui la compose. Dans le langage courant on parle du «  poids ».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Une </a:t>
            </a:r>
            <a:r>
              <a:rPr lang="fr-FR" sz="2000" dirty="0" smtClean="0"/>
              <a:t>masse </a:t>
            </a:r>
            <a:r>
              <a:rPr lang="fr-FR" sz="2000" dirty="0"/>
              <a:t>s'exprime par un nombre suivi d'une unité de </a:t>
            </a:r>
            <a:r>
              <a:rPr lang="fr-FR" sz="2000" dirty="0" smtClean="0"/>
              <a:t>mesure de masse.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40" y="4285876"/>
            <a:ext cx="1810857" cy="18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16697" y="5025463"/>
            <a:ext cx="527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Cette objet a une masse de  1   kg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932329" y="5444389"/>
            <a:ext cx="720080" cy="46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14522" y="594110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7185650" y="5526119"/>
            <a:ext cx="8037" cy="43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30156" y="58682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unité de </a:t>
            </a:r>
            <a:r>
              <a:rPr lang="fr-FR" dirty="0" smtClean="0"/>
              <a:t>masse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116" y="3322788"/>
            <a:ext cx="1569939" cy="156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85906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5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4"/>
            <a:ext cx="7384055" cy="3567010"/>
          </a:xfrm>
          <a:prstGeom prst="wedgeRoundRectCallout">
            <a:avLst>
              <a:gd name="adj1" fmla="val 28363"/>
              <a:gd name="adj2" fmla="val 607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Les unités de mesure de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masse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L’unité principale de mesure de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masse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 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gramme (g). 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Il existe des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multiples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du gramme </a:t>
            </a:r>
            <a:r>
              <a:rPr lang="fr-FR" sz="2000" dirty="0" smtClean="0">
                <a:latin typeface="Calibri" panose="020F0502020204030204" pitchFamily="34" charset="0"/>
              </a:rPr>
              <a:t>c’est-à-dire </a:t>
            </a:r>
            <a:r>
              <a:rPr lang="fr-FR" sz="2000" dirty="0" smtClean="0">
                <a:latin typeface="Calibri" panose="020F0502020204030204" pitchFamily="34" charset="0"/>
              </a:rPr>
              <a:t>des unités plus grandes que le </a:t>
            </a:r>
            <a:r>
              <a:rPr lang="fr-FR" sz="2000" dirty="0" smtClean="0">
                <a:latin typeface="Calibri" panose="020F0502020204030204" pitchFamily="34" charset="0"/>
              </a:rPr>
              <a:t>gramme:</a:t>
            </a:r>
            <a:endParaRPr lang="fr-FR" sz="2000" dirty="0" smtClean="0"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décagramme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10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L’hectogramme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hg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100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kilogramme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1 000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quintal : q : 1 q = 100 000 g = 100 kg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tonne : </a:t>
            </a:r>
            <a:r>
              <a:rPr lang="fr-FR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: 1 </a:t>
            </a:r>
            <a:r>
              <a:rPr lang="fr-FR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1 000 000 g = 1 000 kg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134276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46" y="332656"/>
            <a:ext cx="5921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Quelle est la principale unité de mesure de </a:t>
            </a:r>
            <a:r>
              <a:rPr lang="fr-FR" sz="2400" dirty="0" smtClean="0">
                <a:latin typeface="Calibri" panose="020F0502020204030204" pitchFamily="34" charset="0"/>
              </a:rPr>
              <a:t>masse?</a:t>
            </a:r>
            <a:endParaRPr lang="fr-FR" sz="2400" dirty="0" smtClean="0">
              <a:latin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Quelle unité de </a:t>
            </a:r>
            <a:r>
              <a:rPr lang="fr-FR" sz="2400" dirty="0" smtClean="0">
                <a:latin typeface="Calibri" panose="020F0502020204030204" pitchFamily="34" charset="0"/>
              </a:rPr>
              <a:t>masse est </a:t>
            </a:r>
            <a:r>
              <a:rPr lang="fr-FR" sz="2400" dirty="0" smtClean="0">
                <a:latin typeface="Calibri" panose="020F0502020204030204" pitchFamily="34" charset="0"/>
              </a:rPr>
              <a:t>100 fois plus grande que </a:t>
            </a:r>
            <a:r>
              <a:rPr lang="fr-FR" sz="2400" dirty="0" smtClean="0">
                <a:latin typeface="Calibri" panose="020F0502020204030204" pitchFamily="34" charset="0"/>
              </a:rPr>
              <a:t>le gramme 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Quelle unité de masse équivaut à 1 000 kg ?</a:t>
            </a:r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159213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4"/>
            <a:ext cx="7384055" cy="2774921"/>
          </a:xfrm>
          <a:prstGeom prst="wedgeRoundRectCallout">
            <a:avLst>
              <a:gd name="adj1" fmla="val 28363"/>
              <a:gd name="adj2" fmla="val 607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Les unités de mesure de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masse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Il existe des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sous-multiples du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gramme </a:t>
            </a:r>
            <a:r>
              <a:rPr lang="fr-FR" sz="2000" dirty="0" smtClean="0">
                <a:latin typeface="Calibri" panose="020F0502020204030204" pitchFamily="34" charset="0"/>
              </a:rPr>
              <a:t>c’est-à-dire des unités plus petites que le </a:t>
            </a:r>
            <a:r>
              <a:rPr lang="fr-FR" sz="2000" dirty="0" smtClean="0">
                <a:latin typeface="Calibri" panose="020F0502020204030204" pitchFamily="34" charset="0"/>
              </a:rPr>
              <a:t>gramme:</a:t>
            </a:r>
            <a:endParaRPr lang="fr-FR" sz="2000" dirty="0" smtClean="0"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décigramme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0,1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centigramme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0, 01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milligramme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0, 001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972385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46" y="332656"/>
            <a:ext cx="5921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Quelle unité de </a:t>
            </a:r>
            <a:r>
              <a:rPr lang="fr-FR" sz="2400" dirty="0" smtClean="0">
                <a:latin typeface="Calibri" panose="020F0502020204030204" pitchFamily="34" charset="0"/>
              </a:rPr>
              <a:t>masse 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est 100 fois plus petite que le </a:t>
            </a:r>
            <a:r>
              <a:rPr lang="fr-FR" sz="2400" dirty="0" smtClean="0">
                <a:latin typeface="Calibri" panose="020F0502020204030204" pitchFamily="34" charset="0"/>
              </a:rPr>
              <a:t>gramme </a:t>
            </a:r>
            <a:r>
              <a:rPr lang="fr-FR" sz="2400" dirty="0" smtClean="0">
                <a:latin typeface="Calibri" panose="020F0502020204030204" pitchFamily="34" charset="0"/>
              </a:rPr>
              <a:t>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</a:rPr>
              <a:t>Quelle unité de </a:t>
            </a:r>
            <a:r>
              <a:rPr lang="fr-FR" sz="2400" dirty="0" smtClean="0">
                <a:latin typeface="Calibri" panose="020F0502020204030204" pitchFamily="34" charset="0"/>
              </a:rPr>
              <a:t>masse </a:t>
            </a:r>
            <a:r>
              <a:rPr lang="fr-FR" sz="2400" dirty="0" smtClean="0">
                <a:latin typeface="Calibri" panose="020F0502020204030204" pitchFamily="34" charset="0"/>
              </a:rPr>
              <a:t>est </a:t>
            </a:r>
            <a:r>
              <a:rPr lang="fr-FR" sz="2400" dirty="0" smtClean="0">
                <a:latin typeface="Calibri" panose="020F0502020204030204" pitchFamily="34" charset="0"/>
              </a:rPr>
              <a:t>10 </a:t>
            </a:r>
            <a:r>
              <a:rPr lang="fr-FR" sz="2400" dirty="0">
                <a:latin typeface="Calibri" panose="020F0502020204030204" pitchFamily="34" charset="0"/>
              </a:rPr>
              <a:t>fois plus petite que le </a:t>
            </a:r>
            <a:r>
              <a:rPr lang="fr-FR" sz="2400" dirty="0" smtClean="0">
                <a:latin typeface="Calibri" panose="020F0502020204030204" pitchFamily="34" charset="0"/>
              </a:rPr>
              <a:t>gramme </a:t>
            </a:r>
            <a:r>
              <a:rPr lang="fr-FR" sz="2400" dirty="0">
                <a:latin typeface="Calibri" panose="020F0502020204030204" pitchFamily="34" charset="0"/>
              </a:rPr>
              <a:t>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584822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5"/>
            <a:ext cx="7384055" cy="1838818"/>
          </a:xfrm>
          <a:prstGeom prst="wedgeRoundRectCallout">
            <a:avLst>
              <a:gd name="adj1" fmla="val 34748"/>
              <a:gd name="adj2" fmla="val 793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Quelle unité de mesure choisir?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Lorsque l’on mesure une </a:t>
            </a:r>
            <a:r>
              <a:rPr lang="fr-FR" sz="2000" dirty="0" smtClean="0">
                <a:latin typeface="Calibri" panose="020F0502020204030204" pitchFamily="34" charset="0"/>
              </a:rPr>
              <a:t>masse, il </a:t>
            </a:r>
            <a:r>
              <a:rPr lang="fr-FR" sz="2000" dirty="0" smtClean="0">
                <a:latin typeface="Calibri" panose="020F0502020204030204" pitchFamily="34" charset="0"/>
              </a:rPr>
              <a:t>est important 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choisir l’unité appropriée</a:t>
            </a:r>
            <a:r>
              <a:rPr lang="fr-FR" sz="2000" dirty="0" smtClean="0">
                <a:latin typeface="Calibri" panose="020F0502020204030204" pitchFamily="34" charset="0"/>
              </a:rPr>
              <a:t>. Si l’objet mesuré est 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faible « poids »,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utilisera des unités 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masse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inférieures au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gramme</a:t>
            </a:r>
            <a:r>
              <a:rPr lang="fr-FR" sz="2000" dirty="0" smtClean="0">
                <a:latin typeface="Calibri" panose="020F0502020204030204" pitchFamily="34" charset="0"/>
              </a:rPr>
              <a:t>. </a:t>
            </a:r>
            <a:r>
              <a:rPr lang="fr-FR" sz="2000" dirty="0" smtClean="0">
                <a:latin typeface="Calibri" panose="020F0502020204030204" pitchFamily="34" charset="0"/>
              </a:rPr>
              <a:t>Si l’objet mesuré  a </a:t>
            </a:r>
            <a:r>
              <a:rPr lang="fr-FR" sz="2000" dirty="0" smtClean="0">
                <a:latin typeface="Calibri" panose="020F0502020204030204" pitchFamily="34" charset="0"/>
              </a:rPr>
              <a:t>un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« poids » important ,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choisira parmi les multiples du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gramme</a:t>
            </a:r>
            <a:r>
              <a:rPr lang="mr-IN" sz="2000" dirty="0" smtClean="0">
                <a:latin typeface="Calibri" panose="020F0502020204030204" pitchFamily="34" charset="0"/>
              </a:rPr>
              <a:t>…</a:t>
            </a:r>
            <a:endParaRPr lang="fr-FR" sz="20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31627" y="3933056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« poids » d’un adulte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1960" y="4149080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96297" y="3933056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31626" y="4509119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quantité de principe actif d’un médicament.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11960" y="4693785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99695" y="4509119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dirty="0"/>
              <a:t>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82068" y="5375323"/>
            <a:ext cx="37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« poids » d’un éléphant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226948" y="5559989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991151" y="5333014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145267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3" grpId="0"/>
      <p:bldP spid="9" grpId="0"/>
      <p:bldP spid="10" grpId="0"/>
      <p:bldP spid="12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1315</TotalTime>
  <Words>590</Words>
  <Application>Microsoft Macintosh PowerPoint</Application>
  <PresentationFormat>Présentation à l'écran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American Typewriter</vt:lpstr>
      <vt:lpstr>Austie Bost Chunky Description</vt:lpstr>
      <vt:lpstr>Bradley Hand ITC TT-Bold</vt:lpstr>
      <vt:lpstr>Calibri</vt:lpstr>
      <vt:lpstr>Cambria</vt:lpstr>
      <vt:lpstr>Mangal</vt:lpstr>
      <vt:lpstr>Microsoft YaHei</vt:lpstr>
      <vt:lpstr>Mrs Chocolat</vt:lpstr>
      <vt:lpstr>Rage Italic</vt:lpstr>
      <vt:lpstr>Times New Roman</vt:lpstr>
      <vt:lpstr>Trebuchet MS</vt:lpstr>
      <vt:lpstr>Wingdings</vt:lpstr>
      <vt:lpstr>Arial</vt:lpstr>
      <vt:lpstr>Sketchbook</vt:lpstr>
      <vt:lpstr>Mesure</vt:lpstr>
      <vt:lpstr>Objectif de la séance</vt:lpstr>
      <vt:lpstr>Présentation PowerPoint</vt:lpstr>
      <vt:lpstr>Pré-requis : Qu’est-ce que masse?</vt:lpstr>
      <vt:lpstr>Les unités de mesure de masse</vt:lpstr>
      <vt:lpstr>Présentation PowerPoint</vt:lpstr>
      <vt:lpstr>Les unités de mesure de masse</vt:lpstr>
      <vt:lpstr>Présentation PowerPoint</vt:lpstr>
      <vt:lpstr>Quelle unité de mesure choisir?</vt:lpstr>
      <vt:lpstr>Présentation PowerPoint</vt:lpstr>
      <vt:lpstr>Comment convertir des masses?</vt:lpstr>
      <vt:lpstr>Comment convertir des masses?</vt:lpstr>
      <vt:lpstr>Présentation PowerPoint</vt:lpstr>
      <vt:lpstr>En résumé…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57</cp:revision>
  <dcterms:created xsi:type="dcterms:W3CDTF">2014-04-03T15:57:20Z</dcterms:created>
  <dcterms:modified xsi:type="dcterms:W3CDTF">2017-12-19T05:19:49Z</dcterms:modified>
</cp:coreProperties>
</file>