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7" r:id="rId4"/>
    <p:sldId id="282" r:id="rId5"/>
    <p:sldId id="271" r:id="rId6"/>
    <p:sldId id="269" r:id="rId7"/>
    <p:sldId id="270" r:id="rId8"/>
    <p:sldId id="272" r:id="rId9"/>
    <p:sldId id="273" r:id="rId10"/>
    <p:sldId id="274" r:id="rId11"/>
    <p:sldId id="257" r:id="rId12"/>
    <p:sldId id="258" r:id="rId13"/>
    <p:sldId id="259" r:id="rId14"/>
    <p:sldId id="275" r:id="rId15"/>
    <p:sldId id="276" r:id="rId16"/>
    <p:sldId id="261" r:id="rId17"/>
    <p:sldId id="260" r:id="rId18"/>
    <p:sldId id="262" r:id="rId19"/>
    <p:sldId id="263" r:id="rId20"/>
    <p:sldId id="264" r:id="rId21"/>
    <p:sldId id="265" r:id="rId22"/>
    <p:sldId id="266" r:id="rId23"/>
    <p:sldId id="280" r:id="rId24"/>
    <p:sldId id="267" r:id="rId25"/>
    <p:sldId id="279" r:id="rId26"/>
    <p:sldId id="278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3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13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61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3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2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253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162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F3E06B-29C2-4DE3-8513-2E75F0EEDEE6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0C2CF5-3549-4241-B6D2-F5C3A09FCA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52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Classe </a:t>
            </a:r>
            <a:br>
              <a:rPr lang="fr-FR" dirty="0" smtClean="0">
                <a:latin typeface="Comic Sans MS" panose="030F0702030302020204" pitchFamily="66" charset="0"/>
              </a:rPr>
            </a:br>
            <a:r>
              <a:rPr lang="fr-FR" dirty="0" smtClean="0">
                <a:latin typeface="Comic Sans MS" panose="030F0702030302020204" pitchFamily="66" charset="0"/>
              </a:rPr>
              <a:t>de Neige </a:t>
            </a:r>
            <a:br>
              <a:rPr lang="fr-FR" dirty="0" smtClean="0">
                <a:latin typeface="Comic Sans MS" panose="030F0702030302020204" pitchFamily="66" charset="0"/>
              </a:rPr>
            </a:b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4940" y="3983199"/>
            <a:ext cx="9070848" cy="457201"/>
          </a:xfrm>
        </p:spPr>
        <p:txBody>
          <a:bodyPr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fr-FR" sz="4800" i="1" dirty="0">
                <a:solidFill>
                  <a:schemeClr val="tx2"/>
                </a:solidFill>
                <a:latin typeface="Freefrm721 Blk BT" pitchFamily="66" charset="0"/>
              </a:rPr>
              <a:t>Du 23 au 28 janvier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98" y="1271201"/>
            <a:ext cx="2283442" cy="20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Mathématiques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5274" y="1855027"/>
            <a:ext cx="7063563" cy="33761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Acceseditionsscript Normal" panose="00000500000000000000" pitchFamily="50" charset="0"/>
              </a:rPr>
              <a:t>Calculer </a:t>
            </a:r>
            <a:r>
              <a:rPr lang="fr-FR" altLang="fr-FR" sz="2400" dirty="0">
                <a:latin typeface="Acceseditionsscript Normal" panose="00000500000000000000" pitchFamily="50" charset="0"/>
              </a:rPr>
              <a:t>des distances et des durées</a:t>
            </a:r>
            <a:r>
              <a:rPr lang="fr-FR" altLang="fr-FR" sz="2400" dirty="0" smtClean="0">
                <a:latin typeface="Acceseditionsscript Normal" panose="00000500000000000000" pitchFamily="50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 sz="2400" dirty="0">
              <a:latin typeface="Acceseditionsscript Normal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Acceseditionsscript Normal" panose="00000500000000000000" pitchFamily="50" charset="0"/>
              </a:rPr>
              <a:t>Gérer </a:t>
            </a:r>
            <a:r>
              <a:rPr lang="fr-FR" altLang="fr-FR" sz="2400" dirty="0">
                <a:latin typeface="Acceseditionsscript Normal" panose="00000500000000000000" pitchFamily="50" charset="0"/>
              </a:rPr>
              <a:t>son argent de poche</a:t>
            </a:r>
            <a:r>
              <a:rPr lang="fr-FR" altLang="fr-FR" sz="2400" dirty="0" smtClean="0">
                <a:latin typeface="Acceseditionsscript Normal" panose="00000500000000000000" pitchFamily="50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 sz="2400" dirty="0">
              <a:latin typeface="Acceseditionsscript Normal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Acceseditionsscript Normal" panose="00000500000000000000" pitchFamily="50" charset="0"/>
              </a:rPr>
              <a:t>Résoudre </a:t>
            </a:r>
            <a:r>
              <a:rPr lang="fr-FR" altLang="fr-FR" sz="2400" dirty="0">
                <a:latin typeface="Acceseditionsscript Normal" panose="00000500000000000000" pitchFamily="50" charset="0"/>
              </a:rPr>
              <a:t>des situations qui nécessitent des calculs.</a:t>
            </a:r>
          </a:p>
          <a:p>
            <a:pPr>
              <a:buFontTx/>
              <a:buChar char="•"/>
            </a:pPr>
            <a:endParaRPr lang="fr-FR" altLang="fr-FR" sz="2400" dirty="0">
              <a:latin typeface="Comic Sans MS" panose="030F0702030302020204" pitchFamily="66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16" y="1183759"/>
            <a:ext cx="2513484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Situation géographique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4" descr="Une image contenant texte, carte&#10;&#10;Description générée automatiqu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02" y="2014194"/>
            <a:ext cx="4143558" cy="3932237"/>
          </a:xfrm>
        </p:spPr>
      </p:pic>
      <p:cxnSp>
        <p:nvCxnSpPr>
          <p:cNvPr id="6" name="Connecteur droit avec flèche 5"/>
          <p:cNvCxnSpPr/>
          <p:nvPr/>
        </p:nvCxnSpPr>
        <p:spPr>
          <a:xfrm flipH="1">
            <a:off x="3709852" y="2619103"/>
            <a:ext cx="2664822" cy="1685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74674" y="2151800"/>
            <a:ext cx="276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800" b="1" dirty="0">
                <a:latin typeface="Sully Jonquieres MN" pitchFamily="18" charset="0"/>
              </a:rPr>
              <a:t>Super Besse (63)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63" y="2812626"/>
            <a:ext cx="5492850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Le domaine skiable de Super Besse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5" descr="Une image contenant nature, glace&#10;&#10;Description générée automatiqu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96" y="1633573"/>
            <a:ext cx="7828607" cy="4697164"/>
          </a:xfrm>
          <a:noFill/>
        </p:spPr>
      </p:pic>
    </p:spTree>
    <p:extLst>
      <p:ext uri="{BB962C8B-B14F-4D97-AF65-F5344CB8AC3E}">
        <p14:creationId xmlns:p14="http://schemas.microsoft.com/office/powerpoint/2010/main" val="4850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Le centre Fol 23 Paul Léger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 descr="Une image contenant neige, ciel, extérieur, nature&#10;&#10;Description générée automatiqu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05" y="1665832"/>
            <a:ext cx="6270383" cy="470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353" y="320713"/>
            <a:ext cx="10058400" cy="137160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L’espace des garçons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544" y="1516913"/>
            <a:ext cx="7478879" cy="50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586" y="256717"/>
            <a:ext cx="10058400" cy="137160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L’espace des filles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40" y="1384125"/>
            <a:ext cx="7564067" cy="52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>
                <a:latin typeface="Comic Sans MS" panose="030F0702030302020204" pitchFamily="66" charset="0"/>
              </a:rPr>
              <a:t>Quelques photos du centre</a:t>
            </a:r>
            <a:endParaRPr lang="fr-FR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Les chambres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08" y="1770336"/>
            <a:ext cx="3206075" cy="42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7" y="2014194"/>
            <a:ext cx="4240384" cy="31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Les salles de restauration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4" y="2014194"/>
            <a:ext cx="4696161" cy="3501878"/>
          </a:xfrm>
        </p:spPr>
      </p:pic>
      <p:pic>
        <p:nvPicPr>
          <p:cNvPr id="5" name="Espace réservé du contenu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819" r="3028" b="3338"/>
          <a:stretch/>
        </p:blipFill>
        <p:spPr>
          <a:xfrm>
            <a:off x="6230983" y="1965960"/>
            <a:ext cx="5492932" cy="37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La salle de classe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2471" r="2450" b="4464"/>
          <a:stretch/>
        </p:blipFill>
        <p:spPr>
          <a:xfrm>
            <a:off x="3578134" y="2014194"/>
            <a:ext cx="5035731" cy="3690257"/>
          </a:xfrm>
        </p:spPr>
      </p:pic>
    </p:spTree>
    <p:extLst>
      <p:ext uri="{BB962C8B-B14F-4D97-AF65-F5344CB8AC3E}">
        <p14:creationId xmlns:p14="http://schemas.microsoft.com/office/powerpoint/2010/main" val="36476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8" y="571711"/>
            <a:ext cx="10555649" cy="5934903"/>
          </a:xfrm>
        </p:spPr>
      </p:pic>
      <p:pic>
        <p:nvPicPr>
          <p:cNvPr id="4" name="Picture 10" descr="enf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11" y="642594"/>
            <a:ext cx="3580809" cy="212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1983" y="809171"/>
            <a:ext cx="5121348" cy="1600876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Les effectifs </a:t>
            </a:r>
            <a:endParaRPr lang="fr-FR" sz="54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21983" y="2031738"/>
            <a:ext cx="39163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25 enfants </a:t>
            </a:r>
          </a:p>
          <a:p>
            <a:endParaRPr lang="fr-FR" dirty="0" smtClean="0"/>
          </a:p>
          <a:p>
            <a:r>
              <a:rPr lang="fr-FR" dirty="0" smtClean="0"/>
              <a:t>Dont 15 filles et 10 garçons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72223" y="4563133"/>
            <a:ext cx="603220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3 adultes: </a:t>
            </a:r>
          </a:p>
          <a:p>
            <a:endParaRPr lang="fr-FR" dirty="0" smtClean="0"/>
          </a:p>
          <a:p>
            <a:r>
              <a:rPr lang="fr-FR" dirty="0" smtClean="0"/>
              <a:t>2 enseignants: Julien </a:t>
            </a:r>
            <a:r>
              <a:rPr lang="fr-FR" dirty="0" err="1" smtClean="0"/>
              <a:t>Vilmain</a:t>
            </a:r>
            <a:r>
              <a:rPr lang="fr-FR" dirty="0" smtClean="0"/>
              <a:t> et Joannie Guibert </a:t>
            </a:r>
          </a:p>
          <a:p>
            <a:endParaRPr lang="fr-FR" dirty="0"/>
          </a:p>
          <a:p>
            <a:r>
              <a:rPr lang="fr-FR" dirty="0" smtClean="0"/>
              <a:t>1 </a:t>
            </a:r>
            <a:r>
              <a:rPr lang="fr-FR" dirty="0" smtClean="0"/>
              <a:t>accompagnatrice:  Bernadette </a:t>
            </a:r>
            <a:r>
              <a:rPr lang="fr-FR" dirty="0" err="1" smtClean="0"/>
              <a:t>Daniau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2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7456" y="642594"/>
            <a:ext cx="6977743" cy="137160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Journée- type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4781" r="8235" b="6711"/>
          <a:stretch/>
        </p:blipFill>
        <p:spPr>
          <a:xfrm>
            <a:off x="607239" y="348679"/>
            <a:ext cx="2625818" cy="2159390"/>
          </a:xfrm>
        </p:spPr>
      </p:pic>
      <p:sp>
        <p:nvSpPr>
          <p:cNvPr id="5" name="ZoneTexte 4"/>
          <p:cNvSpPr txBox="1"/>
          <p:nvPr/>
        </p:nvSpPr>
        <p:spPr>
          <a:xfrm>
            <a:off x="1234440" y="2658291"/>
            <a:ext cx="9640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7h30 : Réveil… en douceur !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8h00: Petit déjeuner, rangement et toilette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9h00 : Début des activités (ski, visites, sorties à thème…)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12h15: Repas au centre, puis temps calme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4920448"/>
            <a:ext cx="3072130" cy="14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7902" y="642594"/>
            <a:ext cx="6677297" cy="137160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Journée-type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6172" y="2723606"/>
            <a:ext cx="10058400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13h30: Départ Super Besse 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14h00 </a:t>
            </a:r>
            <a:r>
              <a:rPr lang="fr-FR" sz="2400" dirty="0"/>
              <a:t>à 16h00 : Cours de ski avec ESF 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fr-F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16h30: Goûter, puis retour au centre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17h00: Temps de vie et Compte-rendu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400" dirty="0"/>
          </a:p>
          <a:p>
            <a:pPr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4" y="2939695"/>
            <a:ext cx="3755353" cy="265338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4781" r="8235" b="6711"/>
          <a:stretch/>
        </p:blipFill>
        <p:spPr>
          <a:xfrm>
            <a:off x="367936" y="321657"/>
            <a:ext cx="2682241" cy="22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5469" y="642594"/>
            <a:ext cx="6559730" cy="137160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Journée-type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4781" r="8235" b="6711"/>
          <a:stretch/>
        </p:blipFill>
        <p:spPr>
          <a:xfrm>
            <a:off x="616866" y="290641"/>
            <a:ext cx="2682241" cy="22057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5212" y="2707646"/>
            <a:ext cx="9581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17h45: Douche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19h00: Dîner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20h00: Veillée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20h45: Coucher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21h00: Couvre-feu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71" y="3030836"/>
            <a:ext cx="2983152" cy="30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Emploi du temps 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13795"/>
              </p:ext>
            </p:extLst>
          </p:nvPr>
        </p:nvGraphicFramePr>
        <p:xfrm>
          <a:off x="737188" y="751367"/>
          <a:ext cx="10597119" cy="5309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76681">
                  <a:extLst>
                    <a:ext uri="{9D8B030D-6E8A-4147-A177-3AD203B41FA5}">
                      <a16:colId xmlns:a16="http://schemas.microsoft.com/office/drawing/2014/main" val="3805106800"/>
                    </a:ext>
                  </a:extLst>
                </a:gridCol>
                <a:gridCol w="1866240">
                  <a:extLst>
                    <a:ext uri="{9D8B030D-6E8A-4147-A177-3AD203B41FA5}">
                      <a16:colId xmlns:a16="http://schemas.microsoft.com/office/drawing/2014/main" val="3840181281"/>
                    </a:ext>
                  </a:extLst>
                </a:gridCol>
                <a:gridCol w="1487772">
                  <a:extLst>
                    <a:ext uri="{9D8B030D-6E8A-4147-A177-3AD203B41FA5}">
                      <a16:colId xmlns:a16="http://schemas.microsoft.com/office/drawing/2014/main" val="1196839891"/>
                    </a:ext>
                  </a:extLst>
                </a:gridCol>
                <a:gridCol w="1624803">
                  <a:extLst>
                    <a:ext uri="{9D8B030D-6E8A-4147-A177-3AD203B41FA5}">
                      <a16:colId xmlns:a16="http://schemas.microsoft.com/office/drawing/2014/main" val="1061699062"/>
                    </a:ext>
                  </a:extLst>
                </a:gridCol>
                <a:gridCol w="1513874">
                  <a:extLst>
                    <a:ext uri="{9D8B030D-6E8A-4147-A177-3AD203B41FA5}">
                      <a16:colId xmlns:a16="http://schemas.microsoft.com/office/drawing/2014/main" val="3272557662"/>
                    </a:ext>
                  </a:extLst>
                </a:gridCol>
                <a:gridCol w="1363792">
                  <a:extLst>
                    <a:ext uri="{9D8B030D-6E8A-4147-A177-3AD203B41FA5}">
                      <a16:colId xmlns:a16="http://schemas.microsoft.com/office/drawing/2014/main" val="727467714"/>
                    </a:ext>
                  </a:extLst>
                </a:gridCol>
                <a:gridCol w="1663957">
                  <a:extLst>
                    <a:ext uri="{9D8B030D-6E8A-4147-A177-3AD203B41FA5}">
                      <a16:colId xmlns:a16="http://schemas.microsoft.com/office/drawing/2014/main" val="1177706336"/>
                    </a:ext>
                  </a:extLst>
                </a:gridCol>
              </a:tblGrid>
              <a:tr h="769821"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Dimanche 23 janvier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Lundi 24 janvier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Mardi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25 janvier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Mercredi 26 janvier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Jeudi 27 janvier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Vendredi 28 janvier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1919"/>
                  </a:ext>
                </a:extLst>
              </a:tr>
              <a:tr h="175959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Matin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Arrivée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à l’école à 7H45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Départ : 8h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Pique nique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Ski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Promenade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en raquettes</a:t>
                      </a:r>
                    </a:p>
                    <a:p>
                      <a:pPr algn="ctr"/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Visite de la cité médiévale de Besse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Ski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Rangement des chambres </a:t>
                      </a:r>
                    </a:p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Départ du centre </a:t>
                      </a:r>
                    </a:p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Pique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</a:t>
                      </a:r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nique 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255709"/>
                  </a:ext>
                </a:extLst>
              </a:tr>
              <a:tr h="277978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Après-midi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Arrivée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au centre vers 14h </a:t>
                      </a:r>
                    </a:p>
                    <a:p>
                      <a:pPr algn="ctr"/>
                      <a:endParaRPr lang="fr-FR" baseline="0" dirty="0" smtClean="0">
                        <a:latin typeface="Acceseditionsscript Normal" panose="00000500000000000000" pitchFamily="50" charset="0"/>
                      </a:endParaRP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fr-FR" altLang="fr-FR" sz="1600" i="1" kern="1200" baseline="0" dirty="0" smtClean="0">
                          <a:solidFill>
                            <a:schemeClr val="tx1"/>
                          </a:solidFill>
                          <a:latin typeface="Acceseditionsscript Normal" panose="00000500000000000000" pitchFamily="50" charset="0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fr-FR" altLang="fr-FR" sz="1600" i="1" kern="1200" baseline="0" dirty="0" smtClean="0">
                          <a:solidFill>
                            <a:schemeClr val="tx1"/>
                          </a:solidFill>
                          <a:latin typeface="Acceseditionsscript Normal" panose="00000500000000000000" pitchFamily="50" charset="0"/>
                          <a:ea typeface="+mn-ea"/>
                          <a:cs typeface="+mn-cs"/>
                        </a:rPr>
                        <a:t>Matériel de ski (essayage)</a:t>
                      </a: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fr-FR" altLang="fr-FR" sz="1600" i="1" kern="1200" baseline="0" dirty="0" smtClean="0">
                          <a:solidFill>
                            <a:schemeClr val="tx1"/>
                          </a:solidFill>
                          <a:latin typeface="Acceseditionsscript Normal" panose="00000500000000000000" pitchFamily="50" charset="0"/>
                          <a:ea typeface="+mn-ea"/>
                          <a:cs typeface="+mn-cs"/>
                        </a:rPr>
                        <a:t>Mise en place des chambres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Ski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Ski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Ski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Ski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cceseditionsscript Normal" panose="00000500000000000000" pitchFamily="50" charset="0"/>
                        </a:rPr>
                        <a:t>Arrivée à Chemazé</a:t>
                      </a:r>
                      <a:r>
                        <a:rPr lang="fr-FR" baseline="0" dirty="0" smtClean="0">
                          <a:latin typeface="Acceseditionsscript Normal" panose="00000500000000000000" pitchFamily="50" charset="0"/>
                        </a:rPr>
                        <a:t> vers 21h30</a:t>
                      </a:r>
                      <a:endParaRPr lang="fr-FR" dirty="0">
                        <a:latin typeface="Acceseditionsscript Normal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1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Le trousseau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Mes affaires quotidiennes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4149" y="1730659"/>
            <a:ext cx="10483702" cy="44935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2 pyjamas.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des pull-overs (3).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des chemises et/ou des tee-shirts (minimum 4).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des pantalons (3).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des chaussures : des baskets et une paire de chaussons.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Des sous-vêtements et des chaussettes (1 par jour plus 1 de secours).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Le nécessaire de toilettes (brosse à dents, dentifrice, brosse à cheveux,…)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Une serviette de bain, 2 serviettes de toilettes et 3 gants.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Des mouchoirs en papier</a:t>
            </a:r>
            <a:r>
              <a:rPr lang="fr-FR" sz="2200" dirty="0" smtClean="0">
                <a:latin typeface="Acceseditionsscript Normal" panose="00000500000000000000" pitchFamily="50" charset="0"/>
              </a:rPr>
              <a:t>.</a:t>
            </a:r>
            <a:endParaRPr lang="fr-FR" sz="2200" dirty="0">
              <a:latin typeface="Acceseditionsscript Normal" panose="00000500000000000000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Une serviette de table avec le nom de l’enfant.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sac en plastique (pour mettre ton linge sale…)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un sac à dos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une gourde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une tenue de soirée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1 trousse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200" dirty="0">
                <a:latin typeface="Acceseditionsscript Normal" panose="00000500000000000000" pitchFamily="50" charset="0"/>
              </a:rPr>
              <a:t>ton cahier de classe de neige</a:t>
            </a:r>
          </a:p>
          <a:p>
            <a:endParaRPr lang="fr-FR" sz="2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Mes affaires spécifiques de ski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un bonnet et une écharpe.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des gants imperméables.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3 paires de chaussettes de ski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une paire de chaussures imperméables de type après-ski.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Une combinaison de ski ou un anorak et un pantalon de ski.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Des lunettes de soleil ou un masque.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Une crème solaire efficace.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400" dirty="0">
                <a:latin typeface="Acceseditionsscript Normal" panose="00000500000000000000" pitchFamily="50" charset="0"/>
              </a:rPr>
              <a:t>Un stick pour les lèvres.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3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487680"/>
            <a:ext cx="10058400" cy="5547360"/>
          </a:xfrm>
        </p:spPr>
        <p:txBody>
          <a:bodyPr>
            <a:normAutofit fontScale="92500"/>
          </a:bodyPr>
          <a:lstStyle/>
          <a:p>
            <a:r>
              <a:rPr lang="fr-FR" sz="2400" b="1" u="sng" dirty="0" smtClean="0">
                <a:latin typeface="Acceseditionsscript Normal" panose="00000500000000000000" pitchFamily="50" charset="0"/>
              </a:rPr>
              <a:t>sont interdits :</a:t>
            </a:r>
            <a:endParaRPr lang="fr-FR" sz="2400" b="1" u="sng" dirty="0">
              <a:latin typeface="Acceseditionsscript Normal" panose="00000500000000000000" pitchFamily="50" charset="0"/>
            </a:endParaRP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les bijoux et objets de valeur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les jeux électroniques, tablettes, </a:t>
            </a:r>
            <a:r>
              <a:rPr lang="fr-FR" sz="2400" dirty="0" err="1">
                <a:latin typeface="Acceseditionsscript Normal" panose="00000500000000000000" pitchFamily="50" charset="0"/>
              </a:rPr>
              <a:t>Ipad</a:t>
            </a:r>
            <a:r>
              <a:rPr lang="fr-FR" sz="2400" dirty="0">
                <a:latin typeface="Acceseditionsscript Normal" panose="00000500000000000000" pitchFamily="50" charset="0"/>
              </a:rPr>
              <a:t> , MP3, téléphone...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les </a:t>
            </a:r>
            <a:r>
              <a:rPr lang="fr-FR" sz="2400" dirty="0" smtClean="0">
                <a:latin typeface="Acceseditionsscript Normal" panose="00000500000000000000" pitchFamily="50" charset="0"/>
              </a:rPr>
              <a:t>sucreries</a:t>
            </a:r>
          </a:p>
          <a:p>
            <a:pPr marL="0" lvl="0" indent="0">
              <a:buNone/>
            </a:pPr>
            <a:endParaRPr lang="fr-FR" sz="2400" dirty="0">
              <a:latin typeface="Acceseditionsscript Normal" panose="00000500000000000000" pitchFamily="50" charset="0"/>
            </a:endParaRPr>
          </a:p>
          <a:p>
            <a:r>
              <a:rPr lang="fr-FR" sz="2400" b="1" u="sng" dirty="0">
                <a:latin typeface="Acceseditionsscript Normal" panose="00000500000000000000" pitchFamily="50" charset="0"/>
              </a:rPr>
              <a:t>Tu peux apporter :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appareil photo ( jetable ou numérique à la responsabilité de l’enfant) 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livres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de quoi envoyer lettres/cartes +timbres (pré-rempli)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le doudou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petits jeux : </a:t>
            </a:r>
          </a:p>
          <a:p>
            <a:pPr lvl="0"/>
            <a:r>
              <a:rPr lang="fr-FR" sz="2400" dirty="0">
                <a:latin typeface="Acceseditionsscript Normal" panose="00000500000000000000" pitchFamily="50" charset="0"/>
              </a:rPr>
              <a:t>cartes, </a:t>
            </a:r>
            <a:r>
              <a:rPr lang="fr-FR" sz="2400" dirty="0" err="1">
                <a:latin typeface="Acceseditionsscript Normal" panose="00000500000000000000" pitchFamily="50" charset="0"/>
              </a:rPr>
              <a:t>dobble</a:t>
            </a:r>
            <a:r>
              <a:rPr lang="fr-FR" sz="2400" dirty="0">
                <a:latin typeface="Acceseditionsscript Normal" panose="00000500000000000000" pitchFamily="50" charset="0"/>
              </a:rPr>
              <a:t>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6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86" y="219512"/>
            <a:ext cx="9018895" cy="817717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COÛT DU SEJOUR</a:t>
            </a:r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380195"/>
              </p:ext>
            </p:extLst>
          </p:nvPr>
        </p:nvGraphicFramePr>
        <p:xfrm>
          <a:off x="344371" y="1064525"/>
          <a:ext cx="11283521" cy="4420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4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3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818">
                <a:tc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Coût/élève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 Voyage Escape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1 775,00 € 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71,00 € </a:t>
                      </a:r>
                      <a:endParaRPr lang="fr-FR" sz="2400" b="1" i="0" u="none" strike="noStrike" baseline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24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Hébergement + activités + repas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9 700,00 € 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388,00 € </a:t>
                      </a:r>
                      <a:endParaRPr lang="fr-FR" sz="2400" b="1" i="0" u="none" strike="noStrike" baseline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24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Frais annexes (goûters, eau, pharmacie…)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50,00 € 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2,00 € 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GENERAL</a:t>
                      </a:r>
                      <a:endParaRPr lang="fr-FR" sz="2400" b="1" i="0" u="none" strike="noStrike" baseline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11 525,00 € 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461,00 € </a:t>
                      </a:r>
                      <a:endParaRPr lang="fr-FR" sz="2400" b="1" i="0" u="none" strike="noStrike" baseline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18">
                <a:tc gridSpan="7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18">
                <a:tc rowSpan="6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TRANSPORTEURS SOLLICITES</a:t>
                      </a:r>
                      <a:endParaRPr lang="fr-FR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6"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53"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</a:t>
                      </a:r>
                      <a:endParaRPr lang="fr-FR" sz="1600" b="1" i="0" u="sng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transfert</a:t>
                      </a:r>
                      <a:endParaRPr lang="fr-FR" sz="1600" b="1" i="0" u="sng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Visite sur place</a:t>
                      </a:r>
                      <a:endParaRPr lang="fr-FR" sz="1600" b="1" i="0" u="sng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sng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1600" b="1" i="0" u="sng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27"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Voisine</a:t>
                      </a:r>
                      <a:endParaRPr lang="fr-FR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chauffeur présent sur le séjour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565,00 € 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91"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STAO </a:t>
                      </a:r>
                      <a:endParaRPr lang="fr-FR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</a:t>
                      </a:r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car 57 places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27"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Escape</a:t>
                      </a:r>
                      <a:endParaRPr lang="fr-FR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3 700,00 € 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220,00 € 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920,00 € 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927">
                <a:tc v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FAURE (63)</a:t>
                      </a:r>
                      <a:endParaRPr lang="fr-FR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4 200,00 € </a:t>
                      </a:r>
                      <a:endParaRPr lang="fr-FR" sz="1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220,00 € 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fr-FR" sz="16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420,00 € </a:t>
                      </a:r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 descr="Tribune] Gestion des dépenses : 3 recommandations pour booster votre  business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8" y="3016154"/>
            <a:ext cx="4189146" cy="24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86" y="219512"/>
            <a:ext cx="9018895" cy="817717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FINANCEMENT DU SEJOUR</a:t>
            </a:r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ribune] Gestion des dépenses : 3 recommandations pour booster votre  business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4" y="4029742"/>
            <a:ext cx="4149341" cy="24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016387"/>
              </p:ext>
            </p:extLst>
          </p:nvPr>
        </p:nvGraphicFramePr>
        <p:xfrm>
          <a:off x="435022" y="944646"/>
          <a:ext cx="1143853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PRIX PAR ELEVE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APEL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3 750,00 €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150,00 € </a:t>
                      </a:r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8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 des familles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5 000,00 €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200,00 € </a:t>
                      </a:r>
                      <a:endParaRPr lang="fr-FR" sz="18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8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 Mairie 2020 et 2021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1 332,50 €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53,30 €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8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OGEC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500,00 €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20,00 €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8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Subvention exceptionnelle (APEL)</a:t>
                      </a:r>
                      <a:endParaRPr lang="fr-FR" sz="18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942,50 €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37,70 € </a:t>
                      </a:r>
                      <a:endParaRPr lang="fr-FR" sz="1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GENERAL</a:t>
                      </a:r>
                      <a:endParaRPr lang="fr-FR" sz="18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11 525,00 € 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461,00 € </a:t>
                      </a:r>
                      <a:endParaRPr lang="fr-FR" sz="18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91067" y="3043449"/>
            <a:ext cx="78338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Aides possibles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Comités d’entreprises, MSA, …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(attestations de séjour,  factures sur demande)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Jeunesse Plein Air (JPA)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Chèques vacances (entre 15 et 25 % de la participation au séjour)  attribués aux familles dont le quotient familial est compris entre 0 et 900 € après le séjour  (sur dossier).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 courrier sera bientôt envoyé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aider les familles à faire leurs demandes.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objectifs du séjour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1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Comic Sans MS" panose="030F0702030302020204" pitchFamily="66" charset="0"/>
              </a:rPr>
              <a:t>Compétences civiques  et 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1" y="2103120"/>
            <a:ext cx="6772940" cy="37731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fr-FR" altLang="fr-FR" b="1" dirty="0">
              <a:latin typeface="Acceseditionsscript Normal" panose="00000500000000000000" pitchFamily="50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600" dirty="0">
                <a:latin typeface="Acceseditionsscript Normal" panose="00000500000000000000" pitchFamily="50" charset="0"/>
              </a:rPr>
              <a:t>Consolider le groupe classe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600" dirty="0">
                <a:latin typeface="Acceseditionsscript Normal" panose="00000500000000000000" pitchFamily="50" charset="0"/>
              </a:rPr>
              <a:t>Favoriser les contacts et les rencontres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600" dirty="0">
                <a:latin typeface="Acceseditionsscript Normal" panose="00000500000000000000" pitchFamily="50" charset="0"/>
              </a:rPr>
              <a:t>Effectuer des apprentissages avec un vécu commun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600" dirty="0">
                <a:latin typeface="Acceseditionsscript Normal" panose="00000500000000000000" pitchFamily="50" charset="0"/>
              </a:rPr>
              <a:t>Vivre une expérience hors de l’école et de la maison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600" dirty="0">
                <a:latin typeface="Acceseditionsscript Normal" panose="00000500000000000000" pitchFamily="50" charset="0"/>
              </a:rPr>
              <a:t>Respecter les autres et les règles de la vie collective.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>
          <a:xfrm>
            <a:off x="7644809" y="1774184"/>
            <a:ext cx="3962400" cy="21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Autonomie et </a:t>
            </a:r>
            <a:r>
              <a:rPr lang="fr-FR" alt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initiative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19"/>
            <a:ext cx="7262037" cy="402123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 altLang="fr-FR" b="1" dirty="0">
              <a:solidFill>
                <a:srgbClr val="000099"/>
              </a:solidFill>
              <a:latin typeface="Apple Chancery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Prendre des responsabilités : ranger sa chambre, faire son lit…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Travailler en groupe, s’engager dans un projet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Échanger, questionner, justifier son point de vue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Appliquer des règles élémentaires d’hygiène: toilette, sommeil </a:t>
            </a:r>
          </a:p>
          <a:p>
            <a:endParaRPr lang="fr-FR" sz="2200" dirty="0">
              <a:latin typeface="Acceseditionsscript Normal" panose="00000500000000000000" pitchFamily="50" charset="0"/>
            </a:endParaRPr>
          </a:p>
        </p:txBody>
      </p:sp>
      <p:pic>
        <p:nvPicPr>
          <p:cNvPr id="5" name="Picture 2" descr="http://blog.ac-versailles.fr/classedecouverteberville2015/public/IMG_5659.JPG"/>
          <p:cNvPicPr>
            <a:picLocks noChangeAspect="1" noChangeArrowheads="1"/>
          </p:cNvPicPr>
          <p:nvPr/>
        </p:nvPicPr>
        <p:blipFill>
          <a:blip r:embed="rId2"/>
          <a:srcRect r="30058"/>
          <a:stretch>
            <a:fillRect/>
          </a:stretch>
        </p:blipFill>
        <p:spPr bwMode="auto">
          <a:xfrm>
            <a:off x="8435163" y="931758"/>
            <a:ext cx="332105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8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Géographie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19"/>
            <a:ext cx="5964865" cy="413464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altLang="fr-FR" sz="2400" dirty="0">
                <a:latin typeface="Acceseditionsscript Normal" panose="00000500000000000000" pitchFamily="50" charset="0"/>
              </a:rPr>
              <a:t>Localisation sur des cartes, étude de l’itinéraire.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altLang="fr-FR" sz="2400" dirty="0">
                <a:latin typeface="Acceseditionsscript Normal" panose="00000500000000000000" pitchFamily="50" charset="0"/>
              </a:rPr>
              <a:t>Découverte d’un département et d’une région française</a:t>
            </a:r>
          </a:p>
          <a:p>
            <a:endParaRPr lang="fr-FR" dirty="0"/>
          </a:p>
        </p:txBody>
      </p:sp>
      <p:pic>
        <p:nvPicPr>
          <p:cNvPr id="4" name="Picture 2" descr="nouvelles reg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4595" y="953681"/>
            <a:ext cx="42783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7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Français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http://www.intercarto.com/produits_image/carte-de-la-dordogne-prefecture-perigue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60504">
            <a:off x="7101783" y="3436008"/>
            <a:ext cx="37750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060" y="1791232"/>
            <a:ext cx="10905460" cy="3560489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Comprendre et exploiter les documents </a:t>
            </a:r>
            <a:r>
              <a:rPr lang="fr-FR" altLang="fr-FR" sz="2400" dirty="0" smtClean="0">
                <a:latin typeface="Acceseditionsscript Normal" panose="00000500000000000000" pitchFamily="50" charset="0"/>
              </a:rPr>
              <a:t> </a:t>
            </a:r>
          </a:p>
          <a:p>
            <a:pPr marL="0" indent="0">
              <a:buNone/>
            </a:pPr>
            <a:r>
              <a:rPr lang="fr-FR" altLang="fr-FR" sz="2400" dirty="0" smtClean="0">
                <a:latin typeface="Acceseditionsscript Normal" panose="00000500000000000000" pitchFamily="50" charset="0"/>
              </a:rPr>
              <a:t>(documents </a:t>
            </a:r>
            <a:r>
              <a:rPr lang="fr-FR" altLang="fr-FR" sz="2400" dirty="0">
                <a:latin typeface="Acceseditionsscript Normal" panose="00000500000000000000" pitchFamily="50" charset="0"/>
              </a:rPr>
              <a:t>touristiques, textes documentaires,…)</a:t>
            </a:r>
          </a:p>
          <a:p>
            <a:pPr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 Lire un plan (plan d’accès à un site,…)</a:t>
            </a:r>
          </a:p>
          <a:p>
            <a:pPr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 Rédiger des courriers (cartes postales)</a:t>
            </a:r>
          </a:p>
          <a:p>
            <a:pPr>
              <a:buFontTx/>
              <a:buChar char="•"/>
            </a:pPr>
            <a:r>
              <a:rPr lang="fr-FR" altLang="fr-FR" sz="2400" dirty="0">
                <a:latin typeface="Acceseditionsscript Normal" panose="00000500000000000000" pitchFamily="50" charset="0"/>
              </a:rPr>
              <a:t> Acquérir et utiliser un vocabulaire </a:t>
            </a:r>
            <a:endParaRPr lang="fr-FR" altLang="fr-FR" sz="2400" dirty="0" smtClean="0">
              <a:latin typeface="Acceseditionsscript Normal" panose="00000500000000000000" pitchFamily="50" charset="0"/>
            </a:endParaRPr>
          </a:p>
          <a:p>
            <a:pPr marL="0" indent="0">
              <a:buNone/>
            </a:pPr>
            <a:r>
              <a:rPr lang="fr-FR" altLang="fr-FR" sz="2400" dirty="0" smtClean="0">
                <a:latin typeface="Acceseditionsscript Normal" panose="00000500000000000000" pitchFamily="50" charset="0"/>
              </a:rPr>
              <a:t>adapté </a:t>
            </a:r>
            <a:r>
              <a:rPr lang="fr-FR" altLang="fr-FR" sz="2400" dirty="0">
                <a:latin typeface="Acceseditionsscript Normal" panose="00000500000000000000" pitchFamily="50" charset="0"/>
              </a:rPr>
              <a:t>concernant </a:t>
            </a:r>
            <a:r>
              <a:rPr lang="fr-FR" altLang="fr-FR" sz="2400" dirty="0" smtClean="0">
                <a:latin typeface="Acceseditionsscript Normal" panose="00000500000000000000" pitchFamily="50" charset="0"/>
              </a:rPr>
              <a:t>les sports d’hiver</a:t>
            </a:r>
            <a:endParaRPr lang="fr-FR" altLang="fr-FR" sz="2400" dirty="0">
              <a:latin typeface="Acceseditionsscript Normal" panose="00000500000000000000" pitchFamily="50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8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165</TotalTime>
  <Words>902</Words>
  <Application>Microsoft Office PowerPoint</Application>
  <PresentationFormat>Grand écran</PresentationFormat>
  <Paragraphs>216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Acceseditionsscript Normal</vt:lpstr>
      <vt:lpstr>Apple Chancery</vt:lpstr>
      <vt:lpstr>Arial</vt:lpstr>
      <vt:lpstr>Calibri</vt:lpstr>
      <vt:lpstr>Century Gothic</vt:lpstr>
      <vt:lpstr>Comic Sans MS</vt:lpstr>
      <vt:lpstr>Freefrm721 Blk BT</vt:lpstr>
      <vt:lpstr>Garamond</vt:lpstr>
      <vt:lpstr>Sully Jonquieres MN</vt:lpstr>
      <vt:lpstr>Wingdings</vt:lpstr>
      <vt:lpstr>Savon</vt:lpstr>
      <vt:lpstr>Classe  de Neige  </vt:lpstr>
      <vt:lpstr>Les effectifs </vt:lpstr>
      <vt:lpstr>COÛT DU SEJOUR</vt:lpstr>
      <vt:lpstr>FINANCEMENT DU SEJOUR</vt:lpstr>
      <vt:lpstr>Les objectifs du séjour</vt:lpstr>
      <vt:lpstr>Compétences civiques  et sociales</vt:lpstr>
      <vt:lpstr>Autonomie et initiative</vt:lpstr>
      <vt:lpstr>Géographie </vt:lpstr>
      <vt:lpstr>Français </vt:lpstr>
      <vt:lpstr>Mathématiques </vt:lpstr>
      <vt:lpstr>Situation géographique </vt:lpstr>
      <vt:lpstr>Le domaine skiable de Super Besse </vt:lpstr>
      <vt:lpstr>Le centre Fol 23 Paul Léger </vt:lpstr>
      <vt:lpstr>L’espace des garçons </vt:lpstr>
      <vt:lpstr>L’espace des filles </vt:lpstr>
      <vt:lpstr>Quelques photos du centre</vt:lpstr>
      <vt:lpstr>Les chambres </vt:lpstr>
      <vt:lpstr>Les salles de restauration </vt:lpstr>
      <vt:lpstr>La salle de classe </vt:lpstr>
      <vt:lpstr>Journée- type </vt:lpstr>
      <vt:lpstr>Journée-type </vt:lpstr>
      <vt:lpstr>Journée-type </vt:lpstr>
      <vt:lpstr>Emploi du temps </vt:lpstr>
      <vt:lpstr>Présentation PowerPoint</vt:lpstr>
      <vt:lpstr>Le trousseau</vt:lpstr>
      <vt:lpstr>Mes affaires quotidiennes </vt:lpstr>
      <vt:lpstr>Mes affaires spécifiques de ski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 de Neige</dc:title>
  <dc:creator>Joannie G</dc:creator>
  <cp:lastModifiedBy>Joannie G</cp:lastModifiedBy>
  <cp:revision>22</cp:revision>
  <dcterms:created xsi:type="dcterms:W3CDTF">2021-11-02T12:45:52Z</dcterms:created>
  <dcterms:modified xsi:type="dcterms:W3CDTF">2021-11-15T15:58:53Z</dcterms:modified>
</cp:coreProperties>
</file>